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-7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25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GOES-16 Cloud Mask and Cloud Top Properties in AWIPS-2</a:t>
            </a:r>
            <a:endParaRPr sz="480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NWS/OBS Update to Provisional PS-PVR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16, 2018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</a:t>
            </a:r>
            <a:r>
              <a:rPr lang="en" sz="2400" u="sng" dirty="0" smtClean="0"/>
              <a:t>Cloud Mask, Cloud Top Properties in </a:t>
            </a:r>
            <a:r>
              <a:rPr lang="en" sz="2400" u="sng" dirty="0"/>
              <a:t>AWIPS-2</a:t>
            </a:r>
            <a:endParaRPr sz="2400" u="sng" dirty="0"/>
          </a:p>
        </p:txBody>
      </p:sp>
      <p:sp>
        <p:nvSpPr>
          <p:cNvPr id="61" name="Shape 61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 smtClean="0">
                <a:solidFill>
                  <a:schemeClr val="dk1"/>
                </a:solidFill>
              </a:rPr>
              <a:t>Fielded AWIPS-2 </a:t>
            </a:r>
            <a:r>
              <a:rPr lang="en" sz="1800" dirty="0">
                <a:solidFill>
                  <a:schemeClr val="dk1"/>
                </a:solidFill>
              </a:rPr>
              <a:t>baseline handles </a:t>
            </a:r>
            <a:r>
              <a:rPr lang="en-US" sz="1800" dirty="0" smtClean="0">
                <a:solidFill>
                  <a:schemeClr val="dk1"/>
                </a:solidFill>
              </a:rPr>
              <a:t>ingest and display of the products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Style </a:t>
            </a:r>
            <a:r>
              <a:rPr lang="en" sz="1800" dirty="0" smtClean="0">
                <a:solidFill>
                  <a:schemeClr val="dk1"/>
                </a:solidFill>
              </a:rPr>
              <a:t>rules are modified to handle display units (e.g</a:t>
            </a:r>
            <a:r>
              <a:rPr lang="en" sz="1800" dirty="0">
                <a:solidFill>
                  <a:schemeClr val="dk1"/>
                </a:solidFill>
              </a:rPr>
              <a:t>. cloud top heights in Ft)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dirty="0"/>
              <a:t>NWS began sending Cloud Mask, Cloud Top Properties via SBN in June 2017</a:t>
            </a:r>
            <a:r>
              <a:rPr lang="en" sz="1800" dirty="0" smtClean="0"/>
              <a:t>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Cloud Top Height (F, C, M)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Cloud Top Pressure (F, C)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Cloud Top Temperature (F, M)</a:t>
            </a:r>
            <a:endParaRPr sz="1800"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Clear Sky Mask (F, C, M)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Examples of each are in the following slides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Cloud Top Height (Ft)</a:t>
            </a:r>
            <a:endParaRPr sz="2400" u="sng"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075" y="729050"/>
            <a:ext cx="6983225" cy="43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3039150" y="4608325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1800">
                <a:solidFill>
                  <a:srgbClr val="FFFF00"/>
                </a:solidFill>
              </a:rPr>
              <a:t>14:22 Z 13 Feb 2018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Cloud Top Pressure (hPa)</a:t>
            </a:r>
            <a:endParaRPr sz="2400" u="sng"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275" y="706676"/>
            <a:ext cx="6766028" cy="44002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3039150" y="4608325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1800">
                <a:solidFill>
                  <a:srgbClr val="FFFF00"/>
                </a:solidFill>
              </a:rPr>
              <a:t>14:22 Z 13 Feb 2018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Cloud Top Temperature (degC)</a:t>
            </a:r>
            <a:endParaRPr sz="2400" u="sng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075" y="716975"/>
            <a:ext cx="6585224" cy="43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1045325" y="4544625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1800">
                <a:solidFill>
                  <a:srgbClr val="FFFF00"/>
                </a:solidFill>
              </a:rPr>
              <a:t>14:30 Z 13 Feb 2018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Clear Sky Mask </a:t>
            </a:r>
            <a:endParaRPr sz="2400" u="sng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700" y="766850"/>
            <a:ext cx="6650024" cy="43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005450" y="4600200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1800">
                <a:solidFill>
                  <a:srgbClr val="FFFF00"/>
                </a:solidFill>
              </a:rPr>
              <a:t>14:22 Z 13 Feb 2018</a:t>
            </a: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311700" y="2682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  CH-02 with Cloud Product Sampling and Menus</a:t>
            </a:r>
            <a:endParaRPr sz="2400" u="sng"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28323" r="15446"/>
          <a:stretch/>
        </p:blipFill>
        <p:spPr>
          <a:xfrm>
            <a:off x="2614313" y="706325"/>
            <a:ext cx="3847974" cy="43507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2672875" y="4465350"/>
            <a:ext cx="23964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1800">
                <a:solidFill>
                  <a:srgbClr val="FFFF00"/>
                </a:solidFill>
              </a:rPr>
              <a:t>17:45 Z 13 Feb 2018</a:t>
            </a:r>
            <a:endParaRPr sz="1800">
              <a:solidFill>
                <a:srgbClr val="FFFF00"/>
              </a:solidFill>
            </a:endParaRPr>
          </a:p>
        </p:txBody>
      </p:sp>
      <p:cxnSp>
        <p:nvCxnSpPr>
          <p:cNvPr id="97" name="Shape 97"/>
          <p:cNvCxnSpPr/>
          <p:nvPr/>
        </p:nvCxnSpPr>
        <p:spPr>
          <a:xfrm>
            <a:off x="3395300" y="2465800"/>
            <a:ext cx="553800" cy="3612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98" name="Shape 98"/>
          <p:cNvSpPr txBox="1"/>
          <p:nvPr/>
        </p:nvSpPr>
        <p:spPr>
          <a:xfrm>
            <a:off x="2740325" y="1682175"/>
            <a:ext cx="2114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FFFF00"/>
                </a:solidFill>
              </a:rPr>
              <a:t>Pressure:</a:t>
            </a:r>
            <a:r>
              <a:rPr lang="en" dirty="0">
                <a:solidFill>
                  <a:srgbClr val="FFFF00"/>
                </a:solidFill>
              </a:rPr>
              <a:t> 333 hPa</a:t>
            </a:r>
            <a:endParaRPr dirty="0">
              <a:solidFill>
                <a:srgbClr val="FFFF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FFFF00"/>
                </a:solidFill>
              </a:rPr>
              <a:t>Temp:</a:t>
            </a:r>
            <a:r>
              <a:rPr lang="en" dirty="0">
                <a:solidFill>
                  <a:srgbClr val="FFFF00"/>
                </a:solidFill>
              </a:rPr>
              <a:t> -44.1 C</a:t>
            </a:r>
            <a:endParaRPr dirty="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FFFF00"/>
                </a:solidFill>
              </a:rPr>
              <a:t>Height:</a:t>
            </a:r>
            <a:r>
              <a:rPr lang="en" dirty="0">
                <a:solidFill>
                  <a:srgbClr val="FFFF00"/>
                </a:solidFill>
              </a:rPr>
              <a:t> </a:t>
            </a:r>
            <a:r>
              <a:rPr lang="en">
                <a:solidFill>
                  <a:srgbClr val="FFFF00"/>
                </a:solidFill>
              </a:rPr>
              <a:t>29,842 </a:t>
            </a:r>
            <a:r>
              <a:rPr lang="en" smtClean="0">
                <a:solidFill>
                  <a:srgbClr val="FFFF00"/>
                </a:solidFill>
              </a:rPr>
              <a:t> Ft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Questions?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191</Words>
  <Application>Microsoft Office PowerPoint</Application>
  <PresentationFormat>On-screen Show (16:9)</PresentationFormat>
  <Paragraphs>35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GOES-16 Cloud Mask and Cloud Top Properties in AWIPS-2</vt:lpstr>
      <vt:lpstr>GOES-16 Cloud Mask, Cloud Top Properties in AWIPS-2</vt:lpstr>
      <vt:lpstr>GOES-16 Cloud Top Height (Ft)</vt:lpstr>
      <vt:lpstr>GOES-16 Cloud Top Pressure (hPa)</vt:lpstr>
      <vt:lpstr>GOES-16 Cloud Top Temperature (degC)</vt:lpstr>
      <vt:lpstr>GOES-16 Clear Sky Mask </vt:lpstr>
      <vt:lpstr>GOES-16   CH-02 with Cloud Product Sampling and Menus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GOES-16 Cloud Mask and Cloud Top Properties in AWIPS-2</dc:title>
  <dc:creator>Byerle, Lee</dc:creator>
  <cp:lastModifiedBy>Lee Byerle</cp:lastModifiedBy>
  <cp:revision>3</cp:revision>
  <dcterms:modified xsi:type="dcterms:W3CDTF">2018-02-14T14:32:18Z</dcterms:modified>
</cp:coreProperties>
</file>